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0" r:id="rId1"/>
  </p:sldMasterIdLst>
  <p:sldIdLst>
    <p:sldId id="256" r:id="rId2"/>
    <p:sldId id="302" r:id="rId3"/>
    <p:sldId id="301" r:id="rId4"/>
    <p:sldId id="258" r:id="rId5"/>
    <p:sldId id="259" r:id="rId6"/>
    <p:sldId id="266" r:id="rId7"/>
    <p:sldId id="264" r:id="rId8"/>
    <p:sldId id="269" r:id="rId9"/>
    <p:sldId id="306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307" r:id="rId18"/>
    <p:sldId id="277" r:id="rId19"/>
    <p:sldId id="308" r:id="rId20"/>
    <p:sldId id="314" r:id="rId21"/>
    <p:sldId id="309" r:id="rId22"/>
    <p:sldId id="310" r:id="rId23"/>
    <p:sldId id="311" r:id="rId24"/>
    <p:sldId id="312" r:id="rId25"/>
    <p:sldId id="313" r:id="rId26"/>
    <p:sldId id="315" r:id="rId27"/>
    <p:sldId id="30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7" autoAdjust="0"/>
    <p:restoredTop sz="94660"/>
  </p:normalViewPr>
  <p:slideViewPr>
    <p:cSldViewPr snapToGrid="0">
      <p:cViewPr varScale="1">
        <p:scale>
          <a:sx n="39" d="100"/>
          <a:sy n="39" d="100"/>
        </p:scale>
        <p:origin x="4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58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2261-8F36-4175-8DAE-26C879DE8F8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D2632-3E53-4453-8674-E8072460A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826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2261-8F36-4175-8DAE-26C879DE8F8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D2632-3E53-4453-8674-E8072460A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736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2261-8F36-4175-8DAE-26C879DE8F8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D2632-3E53-4453-8674-E8072460A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5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2261-8F36-4175-8DAE-26C879DE8F8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D2632-3E53-4453-8674-E8072460ACF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3207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2261-8F36-4175-8DAE-26C879DE8F8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D2632-3E53-4453-8674-E8072460A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7589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2261-8F36-4175-8DAE-26C879DE8F8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D2632-3E53-4453-8674-E8072460A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7316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2261-8F36-4175-8DAE-26C879DE8F8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D2632-3E53-4453-8674-E8072460A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836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2261-8F36-4175-8DAE-26C879DE8F8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D2632-3E53-4453-8674-E8072460A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4689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2261-8F36-4175-8DAE-26C879DE8F8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D2632-3E53-4453-8674-E8072460A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5629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2261-8F36-4175-8DAE-26C879DE8F8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D2632-3E53-4453-8674-E8072460A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0174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2261-8F36-4175-8DAE-26C879DE8F8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D2632-3E53-4453-8674-E8072460A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472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2261-8F36-4175-8DAE-26C879DE8F8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D2632-3E53-4453-8674-E8072460A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70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2261-8F36-4175-8DAE-26C879DE8F8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D2632-3E53-4453-8674-E8072460A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85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2261-8F36-4175-8DAE-26C879DE8F8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D2632-3E53-4453-8674-E8072460A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62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2261-8F36-4175-8DAE-26C879DE8F8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D2632-3E53-4453-8674-E8072460A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80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2261-8F36-4175-8DAE-26C879DE8F8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D2632-3E53-4453-8674-E8072460A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771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2261-8F36-4175-8DAE-26C879DE8F8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D2632-3E53-4453-8674-E8072460A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81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9CB2261-8F36-4175-8DAE-26C879DE8F8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D2632-3E53-4453-8674-E8072460A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8826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  <p:sldLayoutId id="2147484152" r:id="rId12"/>
    <p:sldLayoutId id="2147484153" r:id="rId13"/>
    <p:sldLayoutId id="2147484154" r:id="rId14"/>
    <p:sldLayoutId id="2147484155" r:id="rId15"/>
    <p:sldLayoutId id="2147484156" r:id="rId16"/>
    <p:sldLayoutId id="214748415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70339/home-pric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yedmondsnews.com/2018/03/single-family-home-prices-continue-to-rise-with-snohomish-county-at-record-high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lse.ac.uk/usappblog/2020/03/09/over-150-years-of-data-show-that-trends-in-uk-and-us-house-prices-have-little-in-common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tackoverflow.com/questions/14662618/is-there-a-3d-version-of-graphviz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29A1D3-B1DE-4A24-89F0-31A981F7F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4100652" y="2800351"/>
            <a:ext cx="3497647" cy="3684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F7CFC-0B90-492D-8C9E-7455C917B2EB}"/>
              </a:ext>
            </a:extLst>
          </p:cNvPr>
          <p:cNvSpPr txBox="1"/>
          <p:nvPr/>
        </p:nvSpPr>
        <p:spPr>
          <a:xfrm>
            <a:off x="2168958" y="122695"/>
            <a:ext cx="78540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       </a:t>
            </a:r>
            <a:r>
              <a:rPr lang="en-US" sz="5400" b="1" dirty="0"/>
              <a:t>Project on</a:t>
            </a:r>
          </a:p>
          <a:p>
            <a:r>
              <a:rPr lang="en-US" sz="5400" b="1" dirty="0"/>
              <a:t>      HOUSING PRICE</a:t>
            </a:r>
          </a:p>
          <a:p>
            <a:r>
              <a:rPr lang="en-US" sz="5400" b="1" dirty="0"/>
              <a:t>          PREDICTION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9A4E0-083A-49F9-99B4-E80448661072}"/>
              </a:ext>
            </a:extLst>
          </p:cNvPr>
          <p:cNvSpPr txBox="1"/>
          <p:nvPr/>
        </p:nvSpPr>
        <p:spPr>
          <a:xfrm>
            <a:off x="8845826" y="5530458"/>
            <a:ext cx="3346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             </a:t>
            </a:r>
            <a:r>
              <a:rPr lang="en-US" sz="2000" b="1" i="1" dirty="0"/>
              <a:t> by</a:t>
            </a:r>
          </a:p>
          <a:p>
            <a:r>
              <a:rPr lang="en-US" sz="2000" b="1" i="1" dirty="0"/>
              <a:t>        Balu Gumidelli</a:t>
            </a:r>
            <a:endParaRPr lang="en-IN" sz="2000" b="1" i="1" dirty="0"/>
          </a:p>
        </p:txBody>
      </p:sp>
    </p:spTree>
    <p:extLst>
      <p:ext uri="{BB962C8B-B14F-4D97-AF65-F5344CB8AC3E}">
        <p14:creationId xmlns:p14="http://schemas.microsoft.com/office/powerpoint/2010/main" val="1106457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DB94A6-76F0-4781-A76D-24B432CA9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5967048" cy="3282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C8726-8F63-41BD-A04C-32CFF7EE8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048" y="0"/>
            <a:ext cx="6204484" cy="3282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70A7E8-4846-4611-9421-A3310A8E1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282376"/>
            <a:ext cx="6224957" cy="3575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EB6EA4-38AE-4755-BEA7-0A014F00A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955" y="3282376"/>
            <a:ext cx="5967045" cy="357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57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3F5543-3083-4268-B030-82351B382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5999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177C78-FD2F-4ABF-B07D-B87E88751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"/>
            <a:ext cx="6096001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B16296-20F1-40A6-ADCC-B8BEA5C46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8996"/>
            <a:ext cx="6095999" cy="3429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50C24F-5A2C-4A11-ACCB-57B2F791D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426240"/>
            <a:ext cx="6096001" cy="343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6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4B825A-4300-489D-B41B-CA66F96B6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96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CDF414-6E55-4815-8635-A82CECF1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0"/>
            <a:ext cx="6096001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5B4F4E-0CD8-4731-B72C-96AF0DAD4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429000"/>
            <a:ext cx="6095998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F3C083-82D9-463C-B365-E0D827C89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6" y="3428127"/>
            <a:ext cx="6096001" cy="342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AED066-CE3B-4130-9592-7A9FC9AFD831}"/>
              </a:ext>
            </a:extLst>
          </p:cNvPr>
          <p:cNvSpPr txBox="1"/>
          <p:nvPr/>
        </p:nvSpPr>
        <p:spPr>
          <a:xfrm>
            <a:off x="9362973" y="1952763"/>
            <a:ext cx="229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Helvetica Neue"/>
              </a:rPr>
              <a:t>.</a:t>
            </a:r>
            <a:endParaRPr lang="en-IN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B5D133-0430-451A-9A9A-E8CCCBFBD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5999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05129-15D0-4FFA-A6C3-4A1CE712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0"/>
            <a:ext cx="6096001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C4D8C8-8D0E-499A-A824-AB4AE0E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6227939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AEB3-47B5-4758-953C-641F0B6D3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442" y="3428999"/>
            <a:ext cx="5969558" cy="34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2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58D1E-57DA-4B18-889D-6F4238EDB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096001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22D3F-F9E2-4D39-AE54-0ECBB1648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6001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D4DFFF-DE5F-4886-A78B-81AF9DE48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6095998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9D73E2-208A-4B40-857C-A84610539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3444285"/>
            <a:ext cx="6096002" cy="34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55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303454-5830-41BF-BED5-31DA7359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096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78DF78-BA86-4602-B48B-6FC7CD93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"/>
            <a:ext cx="60960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829FE9-6D3C-4ACC-84A5-F5490D4F8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6095999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C7E3CC-3CDA-4A44-A475-F50CA39E4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7" y="3428998"/>
            <a:ext cx="6096000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37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CC138C-7033-4262-A2C0-EC55CDBB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" y="0"/>
            <a:ext cx="6090557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F64950-4254-4412-9BF0-136A50258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6090557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57F28E-46B4-4EAD-B32E-3686B7A1B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6090557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E00E1B-CD6D-41E9-A67E-CF00CB5DC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556" y="3428998"/>
            <a:ext cx="6090557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1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4AB7FC-ABD0-4494-9186-51C4690F4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096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5B8B6-1E43-419F-889A-0E8E1D710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60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CE40DA-DCE2-4985-A01B-E54999665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6095999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1A0D43-43AF-44D2-A244-E3F0DEDD3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7" y="342899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63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E0765-6227-41C8-9094-E72460BAE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096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744072-1FD1-4291-A07A-320C080C9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"/>
            <a:ext cx="6096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16A848-D770-4AFB-B88E-A41F7ADA5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8999"/>
            <a:ext cx="6095999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561164-9EF2-4988-AF81-5E5D9A9AE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7" y="342899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64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1A25A2-400D-4A97-BFF8-0A9C423D59FE}"/>
              </a:ext>
            </a:extLst>
          </p:cNvPr>
          <p:cNvSpPr/>
          <p:nvPr/>
        </p:nvSpPr>
        <p:spPr>
          <a:xfrm>
            <a:off x="797175" y="257501"/>
            <a:ext cx="500727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Cleaning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81124-9DB6-4394-9095-301D3A52E5FF}"/>
              </a:ext>
            </a:extLst>
          </p:cNvPr>
          <p:cNvSpPr txBox="1"/>
          <p:nvPr/>
        </p:nvSpPr>
        <p:spPr>
          <a:xfrm>
            <a:off x="409548" y="1666687"/>
            <a:ext cx="96325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Our dataset contains null values and outliers. Imputation techniques were used for treating null values.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Skewness has identified using distribution plots and skewness has removed using power transformer.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Categorical columns were encoded using Ordinal Encoder.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The correlation was visualised using bar plot.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Next the data was scaled using standard scaler and dropped the columns with high VIF values.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After the above steps the model building process is done in further steps.</a:t>
            </a:r>
          </a:p>
        </p:txBody>
      </p:sp>
    </p:spTree>
    <p:extLst>
      <p:ext uri="{BB962C8B-B14F-4D97-AF65-F5344CB8AC3E}">
        <p14:creationId xmlns:p14="http://schemas.microsoft.com/office/powerpoint/2010/main" val="1823745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9CAB58-9AA7-4560-A20E-6BBA2FDC2852}"/>
              </a:ext>
            </a:extLst>
          </p:cNvPr>
          <p:cNvSpPr/>
          <p:nvPr/>
        </p:nvSpPr>
        <p:spPr>
          <a:xfrm>
            <a:off x="4479755" y="662084"/>
            <a:ext cx="3232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SUMMARY: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D84DF8-6650-4DC0-A347-F50C2C4464DF}"/>
              </a:ext>
            </a:extLst>
          </p:cNvPr>
          <p:cNvSpPr txBox="1"/>
          <p:nvPr/>
        </p:nvSpPr>
        <p:spPr>
          <a:xfrm>
            <a:off x="1793507" y="2097904"/>
            <a:ext cx="8604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House prices increase every year, so there is a need for a system to predict house prices in the future. House price prediction can help the developer determine the selling price of a house and can help the customer to arrange the right time to purchase a house. There are three factors that influence the price of a house which include physical conditions, concept and location.</a:t>
            </a:r>
          </a:p>
        </p:txBody>
      </p:sp>
    </p:spTree>
    <p:extLst>
      <p:ext uri="{BB962C8B-B14F-4D97-AF65-F5344CB8AC3E}">
        <p14:creationId xmlns:p14="http://schemas.microsoft.com/office/powerpoint/2010/main" val="3492207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0A7D36-63C2-4AD8-915E-5ED425AD393E}"/>
              </a:ext>
            </a:extLst>
          </p:cNvPr>
          <p:cNvSpPr/>
          <p:nvPr/>
        </p:nvSpPr>
        <p:spPr>
          <a:xfrm>
            <a:off x="307052" y="293709"/>
            <a:ext cx="43620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Building: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ECF25-1EF4-4266-8595-A32C883076AC}"/>
              </a:ext>
            </a:extLst>
          </p:cNvPr>
          <p:cNvSpPr txBox="1"/>
          <p:nvPr/>
        </p:nvSpPr>
        <p:spPr>
          <a:xfrm>
            <a:off x="307052" y="1975757"/>
            <a:ext cx="112209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SalePrice</a:t>
            </a:r>
            <a:r>
              <a:rPr lang="en-US" dirty="0"/>
              <a:t> is our target variable and it contains continuous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used regression algorithms to solve the problem because it contains continuous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used the following algorithms;</a:t>
            </a:r>
          </a:p>
          <a:p>
            <a:r>
              <a:rPr lang="en-US" dirty="0"/>
              <a:t>     Random Forest Regressor</a:t>
            </a:r>
          </a:p>
          <a:p>
            <a:r>
              <a:rPr lang="en-US" dirty="0"/>
              <a:t>     Decision Tree Regressor</a:t>
            </a:r>
          </a:p>
          <a:p>
            <a:r>
              <a:rPr lang="en-US" dirty="0"/>
              <a:t>     Extra Trees Regressor</a:t>
            </a:r>
          </a:p>
          <a:p>
            <a:r>
              <a:rPr lang="en-US" dirty="0"/>
              <a:t>     Gradient Boosting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Among all the algorithms Gradient Boosting Regressor performed well with 90%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238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EC29CF-13EF-4176-90A9-F3334A88DCC0}"/>
              </a:ext>
            </a:extLst>
          </p:cNvPr>
          <p:cNvSpPr/>
          <p:nvPr/>
        </p:nvSpPr>
        <p:spPr>
          <a:xfrm>
            <a:off x="175253" y="387421"/>
            <a:ext cx="604593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Forest Regressor: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91975-4157-4816-B6A7-46A3CB0C4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4" y="1157287"/>
            <a:ext cx="7793090" cy="3781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52B3C4-1043-460E-916B-DCC63C865E0D}"/>
              </a:ext>
            </a:extLst>
          </p:cNvPr>
          <p:cNvSpPr txBox="1"/>
          <p:nvPr/>
        </p:nvSpPr>
        <p:spPr>
          <a:xfrm>
            <a:off x="439578" y="5377547"/>
            <a:ext cx="10941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Regressor was performed good with 87% accuracy but let’s check with other algorithms.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3257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696C4F-C21E-4D6B-9BF3-82668F1A7854}"/>
              </a:ext>
            </a:extLst>
          </p:cNvPr>
          <p:cNvSpPr/>
          <p:nvPr/>
        </p:nvSpPr>
        <p:spPr>
          <a:xfrm>
            <a:off x="209826" y="289449"/>
            <a:ext cx="671049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4400" dirty="0"/>
              <a:t>Decision Tree Regressor: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E0752-C07E-48BE-A937-402671B6F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86" y="1423988"/>
            <a:ext cx="8120743" cy="3502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8F13DB-57A6-4440-896D-AF3FF1E26905}"/>
              </a:ext>
            </a:extLst>
          </p:cNvPr>
          <p:cNvSpPr txBox="1"/>
          <p:nvPr/>
        </p:nvSpPr>
        <p:spPr>
          <a:xfrm>
            <a:off x="555172" y="5434012"/>
            <a:ext cx="992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 Regressor Accuracy Score is not so good, so let’s see the other algorithms.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8228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C3DC9A-70B1-42F5-96BF-2B50499E01DB}"/>
              </a:ext>
            </a:extLst>
          </p:cNvPr>
          <p:cNvSpPr/>
          <p:nvPr/>
        </p:nvSpPr>
        <p:spPr>
          <a:xfrm>
            <a:off x="334092" y="207807"/>
            <a:ext cx="59394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Extra Trees Regressor: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E0354-8813-4576-A9FD-90B2EE9D4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78" y="1276710"/>
            <a:ext cx="7750629" cy="3561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FB910-1AF8-4DCA-A1C5-798AAFE717AF}"/>
              </a:ext>
            </a:extLst>
          </p:cNvPr>
          <p:cNvSpPr txBox="1"/>
          <p:nvPr/>
        </p:nvSpPr>
        <p:spPr>
          <a:xfrm>
            <a:off x="497378" y="5304291"/>
            <a:ext cx="1024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Extra Trees Regressor is also performing good with 87% accuracy score, so let’s check with other algorithms.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0238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0D36A1-9859-4274-97A1-C3184BA5F478}"/>
              </a:ext>
            </a:extLst>
          </p:cNvPr>
          <p:cNvSpPr/>
          <p:nvPr/>
        </p:nvSpPr>
        <p:spPr>
          <a:xfrm>
            <a:off x="212156" y="452735"/>
            <a:ext cx="80121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Gradient Boosting Regressor: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5C915-4715-4D0B-8A26-29B794F7C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73" y="1506920"/>
            <a:ext cx="7970384" cy="3844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26710-C239-4039-9A7E-7B367C6A8F60}"/>
              </a:ext>
            </a:extLst>
          </p:cNvPr>
          <p:cNvSpPr txBox="1"/>
          <p:nvPr/>
        </p:nvSpPr>
        <p:spPr>
          <a:xfrm>
            <a:off x="580473" y="5758934"/>
            <a:ext cx="1112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Boosting Regressor is performing great with 90% accuracy score. So, let’s proceed with this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8463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D39B25-A5B1-42D6-9852-172AD0EC1874}"/>
              </a:ext>
            </a:extLst>
          </p:cNvPr>
          <p:cNvSpPr/>
          <p:nvPr/>
        </p:nvSpPr>
        <p:spPr>
          <a:xfrm>
            <a:off x="901336" y="371092"/>
            <a:ext cx="51315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Saving the model: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5C8AB-14ED-4CDF-97D5-7DA4D02DE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36" y="1834243"/>
            <a:ext cx="6343650" cy="129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6FBDE-C5F3-457B-9B94-20074A348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37" y="3129643"/>
            <a:ext cx="6343650" cy="335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25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96A8D1-D176-4523-9978-47AD584C70BB}"/>
              </a:ext>
            </a:extLst>
          </p:cNvPr>
          <p:cNvSpPr/>
          <p:nvPr/>
        </p:nvSpPr>
        <p:spPr>
          <a:xfrm>
            <a:off x="223477" y="224135"/>
            <a:ext cx="30909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32630-8D7C-486E-A0B9-8B9CD2E72B97}"/>
              </a:ext>
            </a:extLst>
          </p:cNvPr>
          <p:cNvSpPr txBox="1"/>
          <p:nvPr/>
        </p:nvSpPr>
        <p:spPr>
          <a:xfrm>
            <a:off x="620487" y="1796143"/>
            <a:ext cx="107278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discussed about the EDA and data cleaning process and used machine learning algorithms for predicting house prices.</a:t>
            </a:r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So far we’ve got 90% accuracy score for our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can conclude that this model is useful for house buyers and sellers to understand the prices of the houses and can predict future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this we can conclude that the application of machine learning in property research is still at an early stage but we have achieved a good model.</a:t>
            </a:r>
          </a:p>
        </p:txBody>
      </p:sp>
    </p:spTree>
    <p:extLst>
      <p:ext uri="{BB962C8B-B14F-4D97-AF65-F5344CB8AC3E}">
        <p14:creationId xmlns:p14="http://schemas.microsoft.com/office/powerpoint/2010/main" val="1880795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27176C-4EB9-4C15-86A3-D1110F3EF332}"/>
              </a:ext>
            </a:extLst>
          </p:cNvPr>
          <p:cNvSpPr/>
          <p:nvPr/>
        </p:nvSpPr>
        <p:spPr>
          <a:xfrm>
            <a:off x="4280348" y="2815913"/>
            <a:ext cx="38599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80113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04BFFA-89E4-4438-B16E-C3FB9A318E29}"/>
              </a:ext>
            </a:extLst>
          </p:cNvPr>
          <p:cNvSpPr txBox="1"/>
          <p:nvPr/>
        </p:nvSpPr>
        <p:spPr>
          <a:xfrm>
            <a:off x="3599333" y="1086505"/>
            <a:ext cx="680085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Century" panose="02040604050505020304" pitchFamily="18" charset="0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Century" panose="02040604050505020304" pitchFamily="18" charset="0"/>
              </a:rPr>
              <a:t>Problem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Century" panose="02040604050505020304" pitchFamily="18" charset="0"/>
              </a:rPr>
              <a:t>What is Housing Price Prediction 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Century" panose="02040604050505020304" pitchFamily="18" charset="0"/>
              </a:rPr>
              <a:t>Importance of Housing Price Prediction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Century" panose="02040604050505020304" pitchFamily="18" charset="0"/>
              </a:rPr>
              <a:t>Exploratory 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Century" panose="02040604050505020304" pitchFamily="18" charset="0"/>
              </a:rPr>
              <a:t>Visualizations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>
                <a:latin typeface="Century" panose="02040604050505020304" pitchFamily="18" charset="0"/>
              </a:rPr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>
                <a:latin typeface="Century" panose="02040604050505020304" pitchFamily="18" charset="0"/>
              </a:rPr>
              <a:t>Model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>
                <a:latin typeface="Century" panose="02040604050505020304" pitchFamily="18" charset="0"/>
              </a:rPr>
              <a:t>Saving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>
                <a:latin typeface="Century" panose="02040604050505020304" pitchFamily="18" charset="0"/>
              </a:rPr>
              <a:t>Conclusion</a:t>
            </a:r>
            <a:endParaRPr lang="en-US" sz="2800" b="1" dirty="0">
              <a:latin typeface="Century" panose="020406040505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66B3AE-0BFC-4100-8C69-5BC3DFA5C513}"/>
              </a:ext>
            </a:extLst>
          </p:cNvPr>
          <p:cNvSpPr/>
          <p:nvPr/>
        </p:nvSpPr>
        <p:spPr>
          <a:xfrm>
            <a:off x="4144490" y="163175"/>
            <a:ext cx="28552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Contents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302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CED1FB8A-63E9-4161-8853-67905CA40D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5656" y="775448"/>
            <a:ext cx="8498259" cy="52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800" b="1" u="sng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IN" sz="2800" b="1" u="sng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8B54790F-4E7D-4CC2-BD34-C3C8F2C625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01516" y="1933575"/>
            <a:ext cx="8946541" cy="2338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19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aim of this study is basically to deal with House Prices.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19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model can be used by both house sellers and house buyers.</a:t>
            </a:r>
            <a:endParaRPr lang="en-IN" sz="19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entury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19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  <a:cs typeface="Times New Roman" panose="02020603050405020304" pitchFamily="18" charset="0"/>
              </a:rPr>
              <a:t>In this presentation we will be looking at the analysis made on the Housing Price Prediction and </a:t>
            </a:r>
            <a:r>
              <a:rPr lang="en-IN" sz="2000" dirty="0">
                <a:effectLst/>
                <a:latin typeface="Georgia" panose="02040502050405020303" pitchFamily="18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 machine learning model which is proposed to predict the house price.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677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124A-B3DA-4411-A7B9-967D29F3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36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u="sng" dirty="0">
                <a:solidFill>
                  <a:schemeClr val="tx1"/>
                </a:solidFill>
                <a:latin typeface="Century" panose="02040604050505020304" pitchFamily="18" charset="0"/>
              </a:rPr>
              <a:t>PROBLEM</a:t>
            </a:r>
            <a:r>
              <a:rPr lang="en-US" sz="4400" b="1" u="sng" dirty="0">
                <a:solidFill>
                  <a:schemeClr val="tx1"/>
                </a:solidFill>
                <a:latin typeface="Century" panose="02040604050505020304" pitchFamily="18" charset="0"/>
              </a:rPr>
              <a:t> </a:t>
            </a:r>
            <a:r>
              <a:rPr lang="en-US" sz="2800" b="1" u="sng" dirty="0">
                <a:solidFill>
                  <a:schemeClr val="tx1"/>
                </a:solidFill>
                <a:latin typeface="Century" panose="02040604050505020304" pitchFamily="18" charset="0"/>
              </a:rPr>
              <a:t>STATEMENT</a:t>
            </a:r>
            <a:br>
              <a:rPr lang="en-IN" sz="4400" b="1" u="sng" dirty="0">
                <a:latin typeface="Century" panose="020406040505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6529F-82A6-4247-BD21-01CFB994D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276350"/>
            <a:ext cx="8946541" cy="4226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 </a:t>
            </a:r>
            <a:r>
              <a:rPr lang="en-US" sz="2000" dirty="0">
                <a:latin typeface="Century" panose="02040604050505020304" pitchFamily="18" charset="0"/>
              </a:rPr>
              <a:t>A US-based housing company named Surprise Housing has decided to enter the Australian market. The company uses data analytics to purchase houses at a price below their actual values and flip them at a higher price. For the same purpose, the company has collected a data set from the sale of houses in Australia. The data is provided in the CSV file below. </a:t>
            </a:r>
          </a:p>
          <a:p>
            <a:pPr marL="0" indent="0">
              <a:buNone/>
            </a:pPr>
            <a:r>
              <a:rPr lang="en-US" sz="2000" dirty="0">
                <a:latin typeface="Century" panose="02040604050505020304" pitchFamily="18" charset="0"/>
              </a:rPr>
              <a:t>The company is looking at prospective properties to buy houses to enter the market. You are required to build a model using Machine Learning in order to predict the actual value of the prospective properties and decide whether to invest in them or not. For this company wants to know: </a:t>
            </a:r>
          </a:p>
          <a:p>
            <a:pPr marL="0" indent="0">
              <a:buNone/>
            </a:pPr>
            <a:r>
              <a:rPr lang="en-US" sz="2000" dirty="0">
                <a:latin typeface="Century" panose="02040604050505020304" pitchFamily="18" charset="0"/>
              </a:rPr>
              <a:t>• Which variables are important to predict the price of variable? </a:t>
            </a:r>
          </a:p>
          <a:p>
            <a:pPr marL="0" indent="0">
              <a:buNone/>
            </a:pPr>
            <a:r>
              <a:rPr lang="en-US" sz="2000" dirty="0">
                <a:latin typeface="Century" panose="02040604050505020304" pitchFamily="18" charset="0"/>
              </a:rPr>
              <a:t>• How do these variables describe the price of the house?</a:t>
            </a:r>
            <a:endParaRPr lang="en-IN" sz="20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597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822BC-0D26-4CF2-9373-60F6E6EBE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382" y="1047978"/>
            <a:ext cx="9905998" cy="1478570"/>
          </a:xfrm>
        </p:spPr>
        <p:txBody>
          <a:bodyPr/>
          <a:lstStyle/>
          <a:p>
            <a:r>
              <a:rPr lang="en-IN" sz="3200" b="1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</a:t>
            </a:r>
            <a:r>
              <a:rPr lang="en-IN" sz="3200" b="1" dirty="0">
                <a:solidFill>
                  <a:schemeClr val="bg1"/>
                </a:solidFill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HOUSING PRICE POREDICTION</a:t>
            </a:r>
            <a:r>
              <a:rPr lang="en-IN" sz="3200" b="1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br>
              <a:rPr lang="en-IN" sz="3200" b="1" dirty="0">
                <a:solidFill>
                  <a:schemeClr val="bg1"/>
                </a:solidFill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AD427-2A20-4767-A43F-4A04E1B935CA}"/>
              </a:ext>
            </a:extLst>
          </p:cNvPr>
          <p:cNvSpPr txBox="1"/>
          <p:nvPr/>
        </p:nvSpPr>
        <p:spPr>
          <a:xfrm>
            <a:off x="784927" y="2274838"/>
            <a:ext cx="85153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tx2"/>
                </a:solidFill>
                <a:effectLst/>
                <a:latin typeface="SalesforceSansLight"/>
              </a:rPr>
              <a:t>House Price prediction, is important to drive Real Estate efficiency.</a:t>
            </a:r>
          </a:p>
          <a:p>
            <a:r>
              <a:rPr lang="en-US" sz="2400" b="0" i="0" dirty="0">
                <a:solidFill>
                  <a:schemeClr val="tx2"/>
                </a:solidFill>
                <a:effectLst/>
                <a:latin typeface="SalesforceSansLight"/>
              </a:rPr>
              <a:t>This helps people to know house prices who plans to buy a house. As earlier, House prices were determined by calculating the acquiring and selling price in a locality. Therefore, the House Price prediction model is very essential in filling the information gap and improve Real Estate efficiency. With this model, we would be able to better predict the prices.</a:t>
            </a:r>
            <a:endParaRPr lang="en-IN" sz="24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DD5BF7-1940-48FF-97EE-3E028CFFC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9203950" y="2407347"/>
            <a:ext cx="2864859" cy="20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7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0DC23652-5829-453E-8EE5-8C53A03A2A85}"/>
              </a:ext>
            </a:extLst>
          </p:cNvPr>
          <p:cNvSpPr txBox="1"/>
          <p:nvPr/>
        </p:nvSpPr>
        <p:spPr>
          <a:xfrm>
            <a:off x="395592" y="519325"/>
            <a:ext cx="6939045" cy="52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dirty="0">
                <a:solidFill>
                  <a:schemeClr val="bg1"/>
                </a:solidFill>
                <a:latin typeface="Century" panose="02040604050505020304" pitchFamily="18" charset="0"/>
              </a:rPr>
              <a:t>Importance of Housing Price Prediction:</a:t>
            </a:r>
            <a:endParaRPr lang="en-I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F9FEE8D1-9741-40CF-957D-1DF047086E51}"/>
              </a:ext>
            </a:extLst>
          </p:cNvPr>
          <p:cNvSpPr txBox="1"/>
          <p:nvPr/>
        </p:nvSpPr>
        <p:spPr>
          <a:xfrm>
            <a:off x="395592" y="1610140"/>
            <a:ext cx="57004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200" dirty="0">
                <a:solidFill>
                  <a:schemeClr val="tx2"/>
                </a:solidFill>
                <a:latin typeface="Century" panose="02040604050505020304" pitchFamily="18" charset="0"/>
              </a:rPr>
              <a:t> 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Century" panose="02040604050505020304" pitchFamily="18" charset="0"/>
              </a:rPr>
              <a:t>House Price prediction, is important </a:t>
            </a:r>
            <a:r>
              <a:rPr lang="en-US" sz="2000" b="1" i="0" dirty="0">
                <a:solidFill>
                  <a:schemeClr val="tx2"/>
                </a:solidFill>
                <a:effectLst/>
                <a:latin typeface="Century" panose="02040604050505020304" pitchFamily="18" charset="0"/>
              </a:rPr>
              <a:t>to drive Real Estate efficiency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Century" panose="02040604050505020304" pitchFamily="18" charset="0"/>
              </a:rPr>
              <a:t>. As earlier, House prices were determined by calculating the acquiring and selling price in a locality. Therefore, the House Price prediction model is very essential in filling the information gap and improve Real Estate efficiency.</a:t>
            </a:r>
            <a:endParaRPr lang="en-IN" sz="2000" dirty="0">
              <a:solidFill>
                <a:schemeClr val="tx2"/>
              </a:solidFill>
              <a:latin typeface="Century" panose="020406040505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9C36DF-5A9D-48C2-8B37-0ED150419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47146" y="1461053"/>
            <a:ext cx="5079916" cy="33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2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E77A973-87CA-42A9-9732-684E13D04E59}"/>
              </a:ext>
            </a:extLst>
          </p:cNvPr>
          <p:cNvSpPr txBox="1"/>
          <p:nvPr/>
        </p:nvSpPr>
        <p:spPr>
          <a:xfrm>
            <a:off x="1295399" y="764740"/>
            <a:ext cx="5336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Century" panose="02040604050505020304" pitchFamily="18" charset="0"/>
              </a:rPr>
              <a:t>Exploratory Data Analysis:</a:t>
            </a:r>
            <a:endParaRPr lang="en-IN" sz="3200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68B76C4-6028-4F01-916B-8BB6CC9F4E01}"/>
              </a:ext>
            </a:extLst>
          </p:cNvPr>
          <p:cNvSpPr txBox="1"/>
          <p:nvPr/>
        </p:nvSpPr>
        <p:spPr>
          <a:xfrm>
            <a:off x="1066800" y="1601012"/>
            <a:ext cx="1005840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IN" sz="24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importing the Test and Train data sets, I’ve checked </a:t>
            </a:r>
            <a:r>
              <a:rPr lang="en-IN" sz="2400" dirty="0"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shape, value counts, info and null values in the data sets.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400" dirty="0">
              <a:latin typeface="Century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>
                <a:latin typeface="Century" panose="02040604050505020304" pitchFamily="18" charset="0"/>
              </a:rPr>
              <a:t> Our dataset has more null values for some columns. So, I’ve dropped the columns with more than 80% of null values and imputation technique was used to fill other columns’ null values.</a:t>
            </a:r>
            <a:r>
              <a:rPr lang="en-IN" sz="2400" dirty="0">
                <a:effectLst/>
                <a:latin typeface="Century" panose="02040604050505020304" pitchFamily="18" charset="0"/>
                <a:ea typeface="Calibri" panose="020F050202020403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400" dirty="0">
              <a:effectLst/>
              <a:latin typeface="Century" panose="02040604050505020304" pitchFamily="18" charset="0"/>
              <a:ea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>
                <a:latin typeface="Century" panose="02040604050505020304" pitchFamily="18" charset="0"/>
              </a:rPr>
              <a:t> Feature extraction has done for all the year columns by converting them into their respective ages</a:t>
            </a:r>
            <a:r>
              <a:rPr lang="en-IN" sz="2400" dirty="0">
                <a:effectLst/>
                <a:latin typeface="Century" panose="020406040505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400" dirty="0">
              <a:effectLst/>
              <a:latin typeface="Century" panose="02040604050505020304" pitchFamily="18" charset="0"/>
              <a:ea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>
                <a:latin typeface="Century" panose="02040604050505020304" pitchFamily="18" charset="0"/>
                <a:ea typeface="Calibri" panose="020F0502020204030204" pitchFamily="34" charset="0"/>
              </a:rPr>
              <a:t>Next, data is visualised for numerical and categorical data by separating them.</a:t>
            </a:r>
            <a:endParaRPr lang="en-IN" sz="2400" dirty="0">
              <a:effectLst/>
              <a:latin typeface="Century" panose="02040604050505020304" pitchFamily="18" charset="0"/>
              <a:ea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900" dirty="0">
              <a:solidFill>
                <a:schemeClr val="tx1">
                  <a:lumMod val="95000"/>
                  <a:lumOff val="5000"/>
                </a:schemeClr>
              </a:solidFill>
              <a:latin typeface="Century" panose="020406040505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8628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F5CAA4-CE87-4C1E-ADA6-B6642E1AA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1999" cy="6814182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57A2DC-5E42-4CEF-8245-8C46A14237D5}"/>
              </a:ext>
            </a:extLst>
          </p:cNvPr>
          <p:cNvSpPr/>
          <p:nvPr/>
        </p:nvSpPr>
        <p:spPr>
          <a:xfrm>
            <a:off x="2304127" y="2322442"/>
            <a:ext cx="758374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40771377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943</TotalTime>
  <Words>894</Words>
  <Application>Microsoft Office PowerPoint</Application>
  <PresentationFormat>Widescreen</PresentationFormat>
  <Paragraphs>75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Century</vt:lpstr>
      <vt:lpstr>Century Gothic</vt:lpstr>
      <vt:lpstr>Georgia</vt:lpstr>
      <vt:lpstr>Helvetica Neue</vt:lpstr>
      <vt:lpstr>SalesforceSansLight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Introduction</vt:lpstr>
      <vt:lpstr>PROBLEM STATEMENT </vt:lpstr>
      <vt:lpstr>What is HOUSING PRICE POREDICTION?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Chandrashekar Chandru</dc:creator>
  <cp:lastModifiedBy>Balu Gumidelli</cp:lastModifiedBy>
  <cp:revision>29</cp:revision>
  <dcterms:created xsi:type="dcterms:W3CDTF">2022-02-05T05:39:26Z</dcterms:created>
  <dcterms:modified xsi:type="dcterms:W3CDTF">2022-07-05T01:30:46Z</dcterms:modified>
</cp:coreProperties>
</file>